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92" r:id="rId1"/>
  </p:sldMasterIdLst>
  <p:notesMasterIdLst>
    <p:notesMasterId r:id="rId31"/>
  </p:notesMasterIdLst>
  <p:sldIdLst>
    <p:sldId id="257" r:id="rId2"/>
    <p:sldId id="258" r:id="rId3"/>
    <p:sldId id="320" r:id="rId4"/>
    <p:sldId id="321" r:id="rId5"/>
    <p:sldId id="319" r:id="rId6"/>
    <p:sldId id="302" r:id="rId7"/>
    <p:sldId id="296" r:id="rId8"/>
    <p:sldId id="297" r:id="rId9"/>
    <p:sldId id="298" r:id="rId10"/>
    <p:sldId id="299" r:id="rId11"/>
    <p:sldId id="300" r:id="rId12"/>
    <p:sldId id="301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22" r:id="rId30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ללא סגנון, ללא רשת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סגנון ערכת נושא 1 - הדגשה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סגנון ביניים 1 - הדגשה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412" autoAdjust="0"/>
    <p:restoredTop sz="94580" autoAdjust="0"/>
  </p:normalViewPr>
  <p:slideViewPr>
    <p:cSldViewPr>
      <p:cViewPr>
        <p:scale>
          <a:sx n="70" d="100"/>
          <a:sy n="70" d="100"/>
        </p:scale>
        <p:origin x="-82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B3033B4-0F0B-4274-A72E-5DDB6B951FD3}" type="datetimeFigureOut">
              <a:rPr lang="he-IL" smtClean="0"/>
              <a:t>כ"ה/שבט/תשע"ד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C5AED1E-03B2-47B7-A49A-407B8CBC8D6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9109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96A81-C266-4A82-9AE3-4E952A667EBC}" type="datetimeFigureOut">
              <a:rPr lang="he-IL" smtClean="0"/>
              <a:pPr/>
              <a:t>כ"ה/שבט/תשע"ד</a:t>
            </a:fld>
            <a:endParaRPr lang="he-IL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669A22-7D11-44AE-A50D-7411E2430217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96A81-C266-4A82-9AE3-4E952A667EBC}" type="datetimeFigureOut">
              <a:rPr lang="he-IL" smtClean="0"/>
              <a:pPr/>
              <a:t>כ"ה/שבט/תשע"ד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9A22-7D11-44AE-A50D-7411E243021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96A81-C266-4A82-9AE3-4E952A667EBC}" type="datetimeFigureOut">
              <a:rPr lang="he-IL" smtClean="0"/>
              <a:pPr/>
              <a:t>כ"ה/שבט/תשע"ד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9A22-7D11-44AE-A50D-7411E2430217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96A81-C266-4A82-9AE3-4E952A667EBC}" type="datetimeFigureOut">
              <a:rPr lang="he-IL" smtClean="0"/>
              <a:pPr/>
              <a:t>כ"ה/שבט/תשע"ד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9A22-7D11-44AE-A50D-7411E2430217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96A81-C266-4A82-9AE3-4E952A667EBC}" type="datetimeFigureOut">
              <a:rPr lang="he-IL" smtClean="0"/>
              <a:pPr/>
              <a:t>כ"ה/שבט/תשע"ד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9A22-7D11-44AE-A50D-7411E2430217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96A81-C266-4A82-9AE3-4E952A667EBC}" type="datetimeFigureOut">
              <a:rPr lang="he-IL" smtClean="0"/>
              <a:pPr/>
              <a:t>כ"ה/שבט/תשע"ד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9A22-7D11-44AE-A50D-7411E243021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96A81-C266-4A82-9AE3-4E952A667EBC}" type="datetimeFigureOut">
              <a:rPr lang="he-IL" smtClean="0"/>
              <a:pPr/>
              <a:t>כ"ה/שבט/תשע"ד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9A22-7D11-44AE-A50D-7411E243021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96A81-C266-4A82-9AE3-4E952A667EBC}" type="datetimeFigureOut">
              <a:rPr lang="he-IL" smtClean="0"/>
              <a:pPr/>
              <a:t>כ"ה/שבט/תשע"ד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9A22-7D11-44AE-A50D-7411E243021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96A81-C266-4A82-9AE3-4E952A667EBC}" type="datetimeFigureOut">
              <a:rPr lang="he-IL" smtClean="0"/>
              <a:pPr/>
              <a:t>כ"ה/שבט/תשע"ד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9A22-7D11-44AE-A50D-7411E243021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96A81-C266-4A82-9AE3-4E952A667EBC}" type="datetimeFigureOut">
              <a:rPr lang="he-IL" smtClean="0"/>
              <a:pPr/>
              <a:t>כ"ה/שבט/תשע"ד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9A22-7D11-44AE-A50D-7411E243021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96A81-C266-4A82-9AE3-4E952A667EBC}" type="datetimeFigureOut">
              <a:rPr lang="he-IL" smtClean="0"/>
              <a:pPr/>
              <a:t>כ"ה/שבט/תשע"ד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9A22-7D11-44AE-A50D-7411E243021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2D796A81-C266-4A82-9AE3-4E952A667EBC}" type="datetimeFigureOut">
              <a:rPr lang="he-IL" smtClean="0"/>
              <a:pPr/>
              <a:t>כ"ה/שבט/תשע"ד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2A669A22-7D11-44AE-A50D-7411E2430217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1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b="1" dirty="0" smtClean="0"/>
              <a:t>מה מסתתר בתוך הארון?</a:t>
            </a:r>
            <a:endParaRPr lang="he-IL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sp>
        <p:nvSpPr>
          <p:cNvPr id="5" name="כותרת 7"/>
          <p:cNvSpPr txBox="1">
            <a:spLocks/>
          </p:cNvSpPr>
          <p:nvPr/>
        </p:nvSpPr>
        <p:spPr>
          <a:xfrm>
            <a:off x="683568" y="2276872"/>
            <a:ext cx="7848872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1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e-IL" sz="4800" dirty="0" smtClean="0"/>
              <a:t>"זהות מינית", "נטיות הפוכות" ומה שביניהן</a:t>
            </a:r>
            <a:endParaRPr lang="he-IL" sz="4800" dirty="0"/>
          </a:p>
        </p:txBody>
      </p:sp>
      <p:sp>
        <p:nvSpPr>
          <p:cNvPr id="6" name="כותרת 7"/>
          <p:cNvSpPr txBox="1">
            <a:spLocks/>
          </p:cNvSpPr>
          <p:nvPr/>
        </p:nvSpPr>
        <p:spPr>
          <a:xfrm>
            <a:off x="683568" y="4365104"/>
            <a:ext cx="7848872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1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e-IL" sz="4000" dirty="0" smtClean="0"/>
              <a:t>מרצה: </a:t>
            </a:r>
            <a:r>
              <a:rPr lang="he-IL" sz="4000" b="1" dirty="0" smtClean="0"/>
              <a:t>ניר מנוסי</a:t>
            </a:r>
            <a:endParaRPr lang="he-IL" sz="4000" b="1" dirty="0"/>
          </a:p>
        </p:txBody>
      </p:sp>
      <p:sp>
        <p:nvSpPr>
          <p:cNvPr id="7" name="כותרת 7"/>
          <p:cNvSpPr txBox="1">
            <a:spLocks/>
          </p:cNvSpPr>
          <p:nvPr/>
        </p:nvSpPr>
        <p:spPr>
          <a:xfrm>
            <a:off x="683568" y="5085184"/>
            <a:ext cx="7848872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1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e-IL" sz="4000" dirty="0" smtClean="0"/>
              <a:t>השיעור יתחיל ב-</a:t>
            </a:r>
            <a:r>
              <a:rPr lang="he-IL" sz="4000" b="1" dirty="0" smtClean="0"/>
              <a:t>13:45</a:t>
            </a:r>
            <a:endParaRPr lang="he-IL" sz="4000" b="1" dirty="0"/>
          </a:p>
        </p:txBody>
      </p:sp>
    </p:spTree>
    <p:extLst>
      <p:ext uri="{BB962C8B-B14F-4D97-AF65-F5344CB8AC3E}">
        <p14:creationId xmlns:p14="http://schemas.microsoft.com/office/powerpoint/2010/main" val="408202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רקע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323528" y="1988840"/>
            <a:ext cx="8507288" cy="4205064"/>
          </a:xfrm>
        </p:spPr>
        <p:txBody>
          <a:bodyPr>
            <a:noAutofit/>
          </a:bodyPr>
          <a:lstStyle/>
          <a:p>
            <a:r>
              <a:rPr lang="he-IL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הומוסקסואליות</a:t>
            </a:r>
            <a:r>
              <a:rPr lang="he-IL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קיימת מקדמת דנא, ובתרבויות רבות לגיטימית</a:t>
            </a:r>
          </a:p>
          <a:p>
            <a:r>
              <a:rPr lang="he-IL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התורה אוסרת על משכב זכר </a:t>
            </a:r>
            <a:r>
              <a:rPr lang="he-IL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בין שאר איסורי עריות</a:t>
            </a:r>
          </a:p>
          <a:p>
            <a:r>
              <a:rPr lang="he-IL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חז"ל אוסרים על "נשים </a:t>
            </a:r>
            <a:r>
              <a:rPr lang="he-IL" sz="2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המסוללות</a:t>
            </a:r>
            <a:r>
              <a:rPr lang="he-IL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he-I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(רמב"ם </a:t>
            </a:r>
            <a:r>
              <a:rPr lang="he-IL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ושו"ע</a:t>
            </a:r>
            <a:r>
              <a:rPr lang="he-I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e-I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בכלל </a:t>
            </a:r>
            <a:r>
              <a:rPr lang="he-I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"מעשה ארץ מצרים אשר ישבתם בה לא </a:t>
            </a:r>
            <a:r>
              <a:rPr lang="he-IL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תעשו")</a:t>
            </a:r>
          </a:p>
          <a:p>
            <a:r>
              <a:rPr lang="he-IL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בהמשך לתורה, </a:t>
            </a:r>
            <a:r>
              <a:rPr lang="he-IL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הנצרות </a:t>
            </a:r>
            <a:r>
              <a:rPr lang="he-IL" sz="2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והאיסלם</a:t>
            </a:r>
            <a:r>
              <a:rPr lang="he-IL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e-IL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אוסרות על כך</a:t>
            </a:r>
          </a:p>
          <a:p>
            <a:r>
              <a:rPr lang="he-IL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עם </a:t>
            </a:r>
            <a:r>
              <a:rPr lang="he-IL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החילוניות המודרנית </a:t>
            </a:r>
            <a:r>
              <a:rPr lang="he-IL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והמתירנות המינית כל דרך חיים שאין בה כפיה על הזולת מוגדרת כמותרת.</a:t>
            </a:r>
          </a:p>
          <a:p>
            <a:r>
              <a:rPr lang="he-IL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הומוסוקסואליות</a:t>
            </a:r>
            <a:r>
              <a:rPr lang="he-IL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"ספינת דגל" של המתירנות</a:t>
            </a:r>
            <a:endParaRPr lang="he-IL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219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רקע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51520" y="1988840"/>
            <a:ext cx="8579296" cy="4205064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he-I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בעולם הדתי </a:t>
            </a:r>
            <a:r>
              <a:rPr lang="he-IL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מודעות הולכת וגוברת לנושא בשנים </a:t>
            </a:r>
            <a:r>
              <a:rPr lang="he-I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האחרונות </a:t>
            </a:r>
            <a:r>
              <a:rPr lang="he-IL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(ספרים, סרטים, כנסים, אתרים...)</a:t>
            </a:r>
          </a:p>
          <a:p>
            <a:pPr>
              <a:spcBef>
                <a:spcPts val="1200"/>
              </a:spcBef>
            </a:pPr>
            <a:r>
              <a:rPr lang="he-IL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לצד הדגשת איסור משכב הזכר, צמחה </a:t>
            </a:r>
            <a:r>
              <a:rPr lang="he-IL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קשת של תגובות 'רכות' </a:t>
            </a:r>
            <a:r>
              <a:rPr lang="he-IL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המבקשות להתמודד עם </a:t>
            </a:r>
            <a:r>
              <a:rPr lang="he-IL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הנטיה</a:t>
            </a:r>
            <a:r>
              <a:rPr lang="he-IL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הנפשית:</a:t>
            </a:r>
          </a:p>
          <a:p>
            <a:pPr lvl="1">
              <a:spcBef>
                <a:spcPts val="1200"/>
              </a:spcBef>
            </a:pPr>
            <a:r>
              <a:rPr lang="he-IL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תיקון או המרה של </a:t>
            </a:r>
            <a:r>
              <a:rPr lang="he-IL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הנטיה</a:t>
            </a:r>
            <a:endParaRPr lang="he-IL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1200"/>
              </a:spcBef>
            </a:pPr>
            <a:r>
              <a:rPr lang="he-IL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השלמה עם </a:t>
            </a:r>
            <a:r>
              <a:rPr lang="he-IL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הנטיה</a:t>
            </a:r>
            <a:r>
              <a:rPr lang="he-IL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בצנעא </a:t>
            </a:r>
            <a:r>
              <a:rPr lang="he-IL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(כולל מיזם שידוכים להומואים ולסביות)</a:t>
            </a:r>
          </a:p>
          <a:p>
            <a:pPr lvl="1">
              <a:spcBef>
                <a:spcPts val="1200"/>
              </a:spcBef>
            </a:pPr>
            <a:r>
              <a:rPr lang="he-IL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"יציאה מהארון"</a:t>
            </a:r>
          </a:p>
          <a:p>
            <a:pPr lvl="1">
              <a:spcBef>
                <a:spcPts val="1200"/>
              </a:spcBef>
            </a:pPr>
            <a:r>
              <a:rPr lang="he-IL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קיום מערכות יחסים חד-מיניות </a:t>
            </a:r>
            <a:r>
              <a:rPr lang="he-IL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(בלי לעבור עבירה דאורייתא).</a:t>
            </a:r>
          </a:p>
        </p:txBody>
      </p:sp>
    </p:spTree>
    <p:extLst>
      <p:ext uri="{BB962C8B-B14F-4D97-AF65-F5344CB8AC3E}">
        <p14:creationId xmlns:p14="http://schemas.microsoft.com/office/powerpoint/2010/main" val="280456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רקע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1033264" y="2852936"/>
            <a:ext cx="7139136" cy="1468760"/>
          </a:xfrm>
        </p:spPr>
        <p:txBody>
          <a:bodyPr>
            <a:noAutofit/>
          </a:bodyPr>
          <a:lstStyle/>
          <a:p>
            <a:pPr marL="0" indent="0" algn="ctr">
              <a:spcBef>
                <a:spcPts val="1200"/>
              </a:spcBef>
              <a:buNone/>
            </a:pPr>
            <a:r>
              <a:rPr lang="he-IL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חסרה התייחסות מעמיקה להיבטים הנפשיים והרוחניים של הנטיות המיניות השונות.</a:t>
            </a:r>
          </a:p>
        </p:txBody>
      </p:sp>
    </p:spTree>
    <p:extLst>
      <p:ext uri="{BB962C8B-B14F-4D97-AF65-F5344CB8AC3E}">
        <p14:creationId xmlns:p14="http://schemas.microsoft.com/office/powerpoint/2010/main" val="4038225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zoom dir="in"/>
      </p:transition>
    </mc:Choice>
    <mc:Fallback>
      <p:transition spd="slow">
        <p:zoom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זכר ונקבה בקבלה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323528" y="1916832"/>
            <a:ext cx="8507288" cy="42050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e-IL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"זכר" ו"נקבה" – המושגים היסודיים ביותר בחכמת הקבלה.</a:t>
            </a:r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e-IL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אלו מושגים </a:t>
            </a:r>
            <a:r>
              <a:rPr lang="he-IL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מופשטים, יחסיים וחלקיים</a:t>
            </a:r>
            <a:r>
              <a:rPr lang="he-IL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e-IL" sz="2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מופשטים</a:t>
            </a:r>
            <a:r>
              <a:rPr lang="he-IL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"זכר" ו"נקבה" אינם איש ואשה</a:t>
            </a:r>
          </a:p>
          <a:p>
            <a:r>
              <a:rPr lang="he-IL" sz="2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יחסיים</a:t>
            </a:r>
            <a:r>
              <a:rPr lang="he-IL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כל אחד/אחת מתפקד הן כזכר והן כנקבה בהקשרים שונים</a:t>
            </a:r>
          </a:p>
          <a:p>
            <a:r>
              <a:rPr lang="he-IL" sz="2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חלקיים</a:t>
            </a:r>
            <a:r>
              <a:rPr lang="he-IL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בתוך כל אחד ואחת יש חלקים נקביים וחלקים זכריים</a:t>
            </a:r>
          </a:p>
          <a:p>
            <a:pPr marL="0" indent="0">
              <a:buNone/>
            </a:pPr>
            <a:endParaRPr lang="he-IL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e-IL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עולם המושגים הקבלי 'מרגיע' את שיח ה"סטיה", "מחלה" וכו' ומזכיר שבנפש כולנו צדדים רבים.</a:t>
            </a:r>
          </a:p>
        </p:txBody>
      </p:sp>
    </p:spTree>
    <p:extLst>
      <p:ext uri="{BB962C8B-B14F-4D97-AF65-F5344CB8AC3E}">
        <p14:creationId xmlns:p14="http://schemas.microsoft.com/office/powerpoint/2010/main" val="2297953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"זהות מינית"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3" name="מציין מיקום תוכן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1680906"/>
              </p:ext>
            </p:extLst>
          </p:nvPr>
        </p:nvGraphicFramePr>
        <p:xfrm>
          <a:off x="2051720" y="2636912"/>
          <a:ext cx="5256584" cy="2744534"/>
        </p:xfrm>
        <a:graphic>
          <a:graphicData uri="http://schemas.openxmlformats.org/drawingml/2006/table">
            <a:tbl>
              <a:tblPr rtl="1" firstRow="1" firstCol="1" bandRow="1">
                <a:tableStyleId>{B301B821-A1FF-4177-AEE7-76D212191A09}</a:tableStyleId>
              </a:tblPr>
              <a:tblGrid>
                <a:gridCol w="2628292"/>
                <a:gridCol w="2628292"/>
              </a:tblGrid>
              <a:tr h="64008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מושג</a:t>
                      </a:r>
                      <a:endParaRPr lang="en-US" sz="4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4008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315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315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3869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"זהות מינית"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3" name="מציין מיקום תוכן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7875402"/>
              </p:ext>
            </p:extLst>
          </p:nvPr>
        </p:nvGraphicFramePr>
        <p:xfrm>
          <a:off x="2051720" y="2636912"/>
          <a:ext cx="5256584" cy="2744534"/>
        </p:xfrm>
        <a:graphic>
          <a:graphicData uri="http://schemas.openxmlformats.org/drawingml/2006/table">
            <a:tbl>
              <a:tblPr rtl="1" firstRow="1" firstCol="1" bandRow="1">
                <a:tableStyleId>{B301B821-A1FF-4177-AEE7-76D212191A09}</a:tableStyleId>
              </a:tblPr>
              <a:tblGrid>
                <a:gridCol w="2628292"/>
                <a:gridCol w="2628292"/>
              </a:tblGrid>
              <a:tr h="64008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מושג</a:t>
                      </a:r>
                      <a:endParaRPr lang="en-US" sz="4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4008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315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315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פעילות מינית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1597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"זהות מינית"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3" name="מציין מיקום תוכן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3872516"/>
              </p:ext>
            </p:extLst>
          </p:nvPr>
        </p:nvGraphicFramePr>
        <p:xfrm>
          <a:off x="2051720" y="2636912"/>
          <a:ext cx="5256584" cy="2744534"/>
        </p:xfrm>
        <a:graphic>
          <a:graphicData uri="http://schemas.openxmlformats.org/drawingml/2006/table">
            <a:tbl>
              <a:tblPr rtl="1" firstRow="1" firstCol="1" bandRow="1">
                <a:tableStyleId>{B301B821-A1FF-4177-AEE7-76D212191A09}</a:tableStyleId>
              </a:tblPr>
              <a:tblGrid>
                <a:gridCol w="2628292"/>
                <a:gridCol w="2628292"/>
              </a:tblGrid>
              <a:tr h="64008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מושג</a:t>
                      </a:r>
                      <a:endParaRPr lang="en-US" sz="4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4008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315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נטיה</a:t>
                      </a:r>
                      <a:r>
                        <a:rPr lang="he-IL" sz="3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מינית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315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פעילות מינית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3685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"זהות מינית"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3" name="מציין מיקום תוכן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5345530"/>
              </p:ext>
            </p:extLst>
          </p:nvPr>
        </p:nvGraphicFramePr>
        <p:xfrm>
          <a:off x="2051720" y="2636912"/>
          <a:ext cx="5256584" cy="2744534"/>
        </p:xfrm>
        <a:graphic>
          <a:graphicData uri="http://schemas.openxmlformats.org/drawingml/2006/table">
            <a:tbl>
              <a:tblPr rtl="1" firstRow="1" firstCol="1" bandRow="1">
                <a:tableStyleId>{B301B821-A1FF-4177-AEE7-76D212191A09}</a:tableStyleId>
              </a:tblPr>
              <a:tblGrid>
                <a:gridCol w="2628292"/>
                <a:gridCol w="2628292"/>
              </a:tblGrid>
              <a:tr h="64008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מושג</a:t>
                      </a:r>
                      <a:endParaRPr lang="en-US" sz="4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4008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זהות מינית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315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נטיה</a:t>
                      </a:r>
                      <a:r>
                        <a:rPr lang="he-IL" sz="3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מינית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315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פעילות מינית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3685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"זהות מינית"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3" name="מציין מיקום תוכן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8215554"/>
              </p:ext>
            </p:extLst>
          </p:nvPr>
        </p:nvGraphicFramePr>
        <p:xfrm>
          <a:off x="2051720" y="2636912"/>
          <a:ext cx="5256584" cy="2743200"/>
        </p:xfrm>
        <a:graphic>
          <a:graphicData uri="http://schemas.openxmlformats.org/drawingml/2006/table">
            <a:tbl>
              <a:tblPr rtl="1" firstRow="1" firstCol="1" bandRow="1">
                <a:tableStyleId>{B301B821-A1FF-4177-AEE7-76D212191A09}</a:tableStyleId>
              </a:tblPr>
              <a:tblGrid>
                <a:gridCol w="2628292"/>
                <a:gridCol w="2628292"/>
              </a:tblGrid>
              <a:tr h="64008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מושג</a:t>
                      </a:r>
                      <a:endParaRPr lang="en-US" sz="4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3600" b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רובד בנפש</a:t>
                      </a:r>
                      <a:endParaRPr lang="en-US" sz="4000" b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4008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זהות מינית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315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נטיה</a:t>
                      </a:r>
                      <a:r>
                        <a:rPr lang="he-IL" sz="3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מינית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315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פעילות מינית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מעשה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3685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"זהות מינית"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3" name="מציין מיקום תוכן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7573334"/>
              </p:ext>
            </p:extLst>
          </p:nvPr>
        </p:nvGraphicFramePr>
        <p:xfrm>
          <a:off x="2051720" y="2636912"/>
          <a:ext cx="5256584" cy="2743200"/>
        </p:xfrm>
        <a:graphic>
          <a:graphicData uri="http://schemas.openxmlformats.org/drawingml/2006/table">
            <a:tbl>
              <a:tblPr rtl="1" firstRow="1" firstCol="1" bandRow="1">
                <a:tableStyleId>{B301B821-A1FF-4177-AEE7-76D212191A09}</a:tableStyleId>
              </a:tblPr>
              <a:tblGrid>
                <a:gridCol w="2628292"/>
                <a:gridCol w="2628292"/>
              </a:tblGrid>
              <a:tr h="64008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מושג</a:t>
                      </a:r>
                      <a:endParaRPr lang="en-US" sz="4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3600" b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רובד בנפש</a:t>
                      </a:r>
                      <a:endParaRPr lang="en-US" sz="4000" b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4008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זהות מינית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315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נטיה</a:t>
                      </a:r>
                      <a:r>
                        <a:rPr lang="he-IL" sz="3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מינית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רגש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315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פעילות מינית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מעשה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3685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"זהות מינית"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3" name="מציין מיקום תוכן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2963046"/>
              </p:ext>
            </p:extLst>
          </p:nvPr>
        </p:nvGraphicFramePr>
        <p:xfrm>
          <a:off x="2051720" y="2636912"/>
          <a:ext cx="5256584" cy="2743200"/>
        </p:xfrm>
        <a:graphic>
          <a:graphicData uri="http://schemas.openxmlformats.org/drawingml/2006/table">
            <a:tbl>
              <a:tblPr rtl="1" firstRow="1" firstCol="1" bandRow="1">
                <a:tableStyleId>{B301B821-A1FF-4177-AEE7-76D212191A09}</a:tableStyleId>
              </a:tblPr>
              <a:tblGrid>
                <a:gridCol w="2628292"/>
                <a:gridCol w="2628292"/>
              </a:tblGrid>
              <a:tr h="64008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מושג</a:t>
                      </a:r>
                      <a:endParaRPr lang="en-US" sz="4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3600" b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רובד בנפש</a:t>
                      </a:r>
                      <a:endParaRPr lang="en-US" sz="4000" b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4008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זהות מינית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שכל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315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נטיה</a:t>
                      </a:r>
                      <a:r>
                        <a:rPr lang="he-IL" sz="3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מינית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רגש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315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פעילות מינית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e-IL" sz="3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מעשה</a:t>
                      </a:r>
                      <a:endParaRPr lang="en-US" sz="3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3685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זיווג </a:t>
            </a:r>
            <a:r>
              <a:rPr lang="he-IL" sz="4800" b="1" dirty="0" err="1" smtClean="0"/>
              <a:t>נשיקין</a:t>
            </a:r>
            <a:r>
              <a:rPr lang="he-IL" sz="4800" b="1" dirty="0" smtClean="0"/>
              <a:t> וזיווג גופני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3365330"/>
              </p:ext>
            </p:extLst>
          </p:nvPr>
        </p:nvGraphicFramePr>
        <p:xfrm>
          <a:off x="740608" y="2636912"/>
          <a:ext cx="7863840" cy="2560320"/>
        </p:xfrm>
        <a:graphic>
          <a:graphicData uri="http://schemas.openxmlformats.org/drawingml/2006/table">
            <a:tbl>
              <a:tblPr rtl="1" firstRow="1" firstCol="1" bandRow="1">
                <a:tableStyleId>{BC89EF96-8CEA-46FF-86C4-4CE0E7609802}</a:tableStyleId>
              </a:tblPr>
              <a:tblGrid>
                <a:gridCol w="2377440"/>
                <a:gridCol w="2743200"/>
                <a:gridCol w="2743200"/>
              </a:tblGrid>
              <a:tr h="128016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זיווג </a:t>
                      </a:r>
                      <a:r>
                        <a:rPr lang="he-IL" sz="36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נשיקין</a:t>
                      </a:r>
                      <a:endParaRPr lang="en-US" sz="32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32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3200" b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28016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זיווג גופני</a:t>
                      </a:r>
                      <a:endParaRPr lang="en-US" sz="32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32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32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148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זיווג </a:t>
            </a:r>
            <a:r>
              <a:rPr lang="he-IL" sz="4800" b="1" dirty="0" err="1" smtClean="0"/>
              <a:t>נשיקין</a:t>
            </a:r>
            <a:r>
              <a:rPr lang="he-IL" sz="4800" b="1" dirty="0" smtClean="0"/>
              <a:t> וזיווג גופני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7222565"/>
              </p:ext>
            </p:extLst>
          </p:nvPr>
        </p:nvGraphicFramePr>
        <p:xfrm>
          <a:off x="740608" y="2636912"/>
          <a:ext cx="7863840" cy="2560320"/>
        </p:xfrm>
        <a:graphic>
          <a:graphicData uri="http://schemas.openxmlformats.org/drawingml/2006/table">
            <a:tbl>
              <a:tblPr rtl="1" firstRow="1" firstCol="1" bandRow="1">
                <a:tableStyleId>{BC89EF96-8CEA-46FF-86C4-4CE0E7609802}</a:tableStyleId>
              </a:tblPr>
              <a:tblGrid>
                <a:gridCol w="2377440"/>
                <a:gridCol w="2743200"/>
                <a:gridCol w="2743200"/>
              </a:tblGrid>
              <a:tr h="128016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זיווג </a:t>
                      </a:r>
                      <a:r>
                        <a:rPr lang="he-IL" sz="36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נשיקין</a:t>
                      </a:r>
                      <a:endParaRPr lang="en-US" sz="32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32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32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28016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זיווג גופני</a:t>
                      </a:r>
                      <a:endParaRPr lang="en-US" sz="32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צד אחד זכר וצד שני נקבה</a:t>
                      </a:r>
                      <a:endParaRPr lang="en-US" sz="32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32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4850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זיווג </a:t>
            </a:r>
            <a:r>
              <a:rPr lang="he-IL" sz="4800" b="1" dirty="0" err="1" smtClean="0"/>
              <a:t>נשיקין</a:t>
            </a:r>
            <a:r>
              <a:rPr lang="he-IL" sz="4800" b="1" dirty="0" smtClean="0"/>
              <a:t> וזיווג גופני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9978790"/>
              </p:ext>
            </p:extLst>
          </p:nvPr>
        </p:nvGraphicFramePr>
        <p:xfrm>
          <a:off x="740608" y="2636912"/>
          <a:ext cx="7863840" cy="2560320"/>
        </p:xfrm>
        <a:graphic>
          <a:graphicData uri="http://schemas.openxmlformats.org/drawingml/2006/table">
            <a:tbl>
              <a:tblPr rtl="1" firstRow="1" firstCol="1" bandRow="1">
                <a:tableStyleId>{BC89EF96-8CEA-46FF-86C4-4CE0E7609802}</a:tableStyleId>
              </a:tblPr>
              <a:tblGrid>
                <a:gridCol w="2377440"/>
                <a:gridCol w="2743200"/>
                <a:gridCol w="2743200"/>
              </a:tblGrid>
              <a:tr h="128016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זיווג </a:t>
                      </a:r>
                      <a:r>
                        <a:rPr lang="he-IL" sz="36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נשיקין</a:t>
                      </a:r>
                      <a:endParaRPr lang="en-US" sz="32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כל צד הוא גם זכר וגם נקבה</a:t>
                      </a:r>
                      <a:endParaRPr lang="en-US" sz="32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32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28016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זיווג גופני</a:t>
                      </a:r>
                      <a:endParaRPr lang="en-US" sz="32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צד אחד זכר וצד שני נקבה</a:t>
                      </a:r>
                      <a:endParaRPr lang="en-US" sz="32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32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3511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זיווג </a:t>
            </a:r>
            <a:r>
              <a:rPr lang="he-IL" sz="4800" b="1" dirty="0" err="1" smtClean="0"/>
              <a:t>נשיקין</a:t>
            </a:r>
            <a:r>
              <a:rPr lang="he-IL" sz="4800" b="1" dirty="0" smtClean="0"/>
              <a:t> וזיווג גופני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411763"/>
              </p:ext>
            </p:extLst>
          </p:nvPr>
        </p:nvGraphicFramePr>
        <p:xfrm>
          <a:off x="740608" y="2636912"/>
          <a:ext cx="7863840" cy="2560320"/>
        </p:xfrm>
        <a:graphic>
          <a:graphicData uri="http://schemas.openxmlformats.org/drawingml/2006/table">
            <a:tbl>
              <a:tblPr rtl="1" firstRow="1" firstCol="1" bandRow="1">
                <a:tableStyleId>{BC89EF96-8CEA-46FF-86C4-4CE0E7609802}</a:tableStyleId>
              </a:tblPr>
              <a:tblGrid>
                <a:gridCol w="2377440"/>
                <a:gridCol w="2743200"/>
                <a:gridCol w="2743200"/>
              </a:tblGrid>
              <a:tr h="128016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זיווג </a:t>
                      </a:r>
                      <a:r>
                        <a:rPr lang="he-IL" sz="36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נשיקין</a:t>
                      </a:r>
                      <a:endParaRPr lang="en-US" sz="32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כל צד הוא גם זכר וגם נקבה</a:t>
                      </a:r>
                      <a:endParaRPr lang="en-US" sz="32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6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אנדרוגינוס</a:t>
                      </a:r>
                      <a:endParaRPr lang="en-US" sz="3200" b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28016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זיווג גופני</a:t>
                      </a:r>
                      <a:endParaRPr lang="en-US" sz="32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צד אחד זכר וצד שני נקבה</a:t>
                      </a:r>
                      <a:endParaRPr lang="en-US" sz="32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איש / </a:t>
                      </a:r>
                      <a:r>
                        <a:rPr lang="he-IL" sz="3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אשה</a:t>
                      </a:r>
                      <a:endParaRPr lang="en-US" sz="32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3511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ארבע רמות של זהות מינית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5" name="מציין מיקום תוכן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6126786"/>
              </p:ext>
            </p:extLst>
          </p:nvPr>
        </p:nvGraphicFramePr>
        <p:xfrm>
          <a:off x="683568" y="2023456"/>
          <a:ext cx="7772400" cy="4023360"/>
        </p:xfrm>
        <a:graphic>
          <a:graphicData uri="http://schemas.openxmlformats.org/drawingml/2006/table">
            <a:tbl>
              <a:tblPr rtl="1" firstRow="1" firstCol="1" bandRow="1">
                <a:tableStyleId>{BC89EF96-8CEA-46FF-86C4-4CE0E7609802}</a:tableStyleId>
              </a:tblPr>
              <a:tblGrid>
                <a:gridCol w="1554480"/>
                <a:gridCol w="4023360"/>
                <a:gridCol w="2194560"/>
              </a:tblGrid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על-מודע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שכל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רגש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מעשה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9513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ארבע רמות של זהות מינית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5" name="מציין מיקום תוכן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517366"/>
              </p:ext>
            </p:extLst>
          </p:nvPr>
        </p:nvGraphicFramePr>
        <p:xfrm>
          <a:off x="683568" y="2023456"/>
          <a:ext cx="7772400" cy="4023360"/>
        </p:xfrm>
        <a:graphic>
          <a:graphicData uri="http://schemas.openxmlformats.org/drawingml/2006/table">
            <a:tbl>
              <a:tblPr rtl="1" firstRow="1" firstCol="1" bandRow="1">
                <a:tableStyleId>{BC89EF96-8CEA-46FF-86C4-4CE0E7609802}</a:tableStyleId>
              </a:tblPr>
              <a:tblGrid>
                <a:gridCol w="1554480"/>
                <a:gridCol w="4023360"/>
                <a:gridCol w="2194560"/>
              </a:tblGrid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על-מודע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שכל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רגש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מעשה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הסכמה</a:t>
                      </a:r>
                      <a:r>
                        <a:rPr lang="he-IL" sz="28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לחיות </a:t>
                      </a: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בהתאם לגופי ומיני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6019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ארבע רמות של זהות מינית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5" name="מציין מיקום תוכן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8917573"/>
              </p:ext>
            </p:extLst>
          </p:nvPr>
        </p:nvGraphicFramePr>
        <p:xfrm>
          <a:off x="683568" y="2023456"/>
          <a:ext cx="7772400" cy="4023360"/>
        </p:xfrm>
        <a:graphic>
          <a:graphicData uri="http://schemas.openxmlformats.org/drawingml/2006/table">
            <a:tbl>
              <a:tblPr rtl="1" firstRow="1" firstCol="1" bandRow="1">
                <a:tableStyleId>{BC89EF96-8CEA-46FF-86C4-4CE0E7609802}</a:tableStyleId>
              </a:tblPr>
              <a:tblGrid>
                <a:gridCol w="1554480"/>
                <a:gridCol w="4023360"/>
                <a:gridCol w="2194560"/>
              </a:tblGrid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על-מודע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שכל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רגש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טיפוח תכונות מיני תוך הכלת תכונות הפוכות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מעשה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הסכמה</a:t>
                      </a:r>
                      <a:r>
                        <a:rPr lang="he-IL" sz="28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לחיות </a:t>
                      </a: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בהתאם לגופי ומיני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201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ארבע רמות של זהות מינית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5" name="מציין מיקום תוכן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5848533"/>
              </p:ext>
            </p:extLst>
          </p:nvPr>
        </p:nvGraphicFramePr>
        <p:xfrm>
          <a:off x="683568" y="2023456"/>
          <a:ext cx="7772400" cy="4023360"/>
        </p:xfrm>
        <a:graphic>
          <a:graphicData uri="http://schemas.openxmlformats.org/drawingml/2006/table">
            <a:tbl>
              <a:tblPr rtl="1" firstRow="1" firstCol="1" bandRow="1">
                <a:tableStyleId>{BC89EF96-8CEA-46FF-86C4-4CE0E7609802}</a:tableStyleId>
              </a:tblPr>
              <a:tblGrid>
                <a:gridCol w="1554480"/>
                <a:gridCol w="4023360"/>
                <a:gridCol w="2194560"/>
              </a:tblGrid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על-מודע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שכל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הזדהות עם הזכר והנקבה שבי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גם יחד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רגש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טיפוח תכונות מיני תוך הכלת תכונות הפוכות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מעשה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הסכמה</a:t>
                      </a:r>
                      <a:r>
                        <a:rPr lang="he-IL" sz="28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לחיות </a:t>
                      </a: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בהתאם לגופי ומיני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201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ארבע רמות של זהות מינית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5" name="מציין מיקום תוכן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3630422"/>
              </p:ext>
            </p:extLst>
          </p:nvPr>
        </p:nvGraphicFramePr>
        <p:xfrm>
          <a:off x="683568" y="2023456"/>
          <a:ext cx="7772400" cy="4023360"/>
        </p:xfrm>
        <a:graphic>
          <a:graphicData uri="http://schemas.openxmlformats.org/drawingml/2006/table">
            <a:tbl>
              <a:tblPr rtl="1" firstRow="1" firstCol="1" bandRow="1">
                <a:tableStyleId>{BC89EF96-8CEA-46FF-86C4-4CE0E7609802}</a:tableStyleId>
              </a:tblPr>
              <a:tblGrid>
                <a:gridCol w="1554480"/>
                <a:gridCol w="4023360"/>
                <a:gridCol w="2194560"/>
              </a:tblGrid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על-מודע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אמונה שמיני תואם בהשגחה פרטית את שורש נשמתי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שכל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הזדהות עם הזכר והנקבה שבי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גם יחד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רגש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טיפוח תכונות מיני תוך הכלת תכונות הפוכות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מעשה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הסכמה</a:t>
                      </a:r>
                      <a:r>
                        <a:rPr lang="he-IL" sz="28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לחיות </a:t>
                      </a: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בהתאם לגופי ומיני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201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ארבע רמות של זהות מינית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5" name="מציין מיקום תוכן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127353"/>
              </p:ext>
            </p:extLst>
          </p:nvPr>
        </p:nvGraphicFramePr>
        <p:xfrm>
          <a:off x="683568" y="2023456"/>
          <a:ext cx="7772400" cy="4023360"/>
        </p:xfrm>
        <a:graphic>
          <a:graphicData uri="http://schemas.openxmlformats.org/drawingml/2006/table">
            <a:tbl>
              <a:tblPr rtl="1" firstRow="1" firstCol="1" bandRow="1">
                <a:tableStyleId>{BC89EF96-8CEA-46FF-86C4-4CE0E7609802}</a:tableStyleId>
              </a:tblPr>
              <a:tblGrid>
                <a:gridCol w="1554480"/>
                <a:gridCol w="4023360"/>
                <a:gridCol w="2194560"/>
              </a:tblGrid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על-מודע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אמונה שמיני תואם בהשגחה פרטית את שורש נשמתי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שכל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הזדהות עם הזכר והנקבה שבי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גם יחד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זהות מינית</a:t>
                      </a:r>
                      <a:endParaRPr lang="en-US" sz="2800" b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רגש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טיפוח תכונות מיני תוך הכלת תכונות הפוכות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נטיה</a:t>
                      </a: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מינית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מעשה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הסכמה</a:t>
                      </a:r>
                      <a:r>
                        <a:rPr lang="he-IL" sz="28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לחיות </a:t>
                      </a: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בהתאם לגופי ומיני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פעילות מינית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201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ארבע רמות של זהות מינית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5" name="מציין מיקום תוכן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5493831"/>
              </p:ext>
            </p:extLst>
          </p:nvPr>
        </p:nvGraphicFramePr>
        <p:xfrm>
          <a:off x="683568" y="2023456"/>
          <a:ext cx="7772400" cy="4023360"/>
        </p:xfrm>
        <a:graphic>
          <a:graphicData uri="http://schemas.openxmlformats.org/drawingml/2006/table">
            <a:tbl>
              <a:tblPr rtl="1" firstRow="1" firstCol="1" bandRow="1">
                <a:tableStyleId>{BC89EF96-8CEA-46FF-86C4-4CE0E7609802}</a:tableStyleId>
              </a:tblPr>
              <a:tblGrid>
                <a:gridCol w="1554480"/>
                <a:gridCol w="4023360"/>
                <a:gridCol w="2194560"/>
              </a:tblGrid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על-מודע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אמונה שמיני תואם בהשגחה פרטית את שורש נשמתי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אמונה מינית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שכל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הזדהות עם הזכר והנקבה שבי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גם יחד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זהות מינית</a:t>
                      </a:r>
                      <a:endParaRPr lang="en-US" sz="2800" b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רגש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טיפוח תכונות מיני תוך הכלת תכונות הפוכות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נטיה</a:t>
                      </a: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מינית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מעשה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הסכמה</a:t>
                      </a:r>
                      <a:r>
                        <a:rPr lang="he-IL" sz="28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לחיות </a:t>
                      </a: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בהתאם לגופי ומיני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פעילות מינית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201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ארבע רמות של זהות מינית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5" name="מציין מיקום תוכן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0240272"/>
              </p:ext>
            </p:extLst>
          </p:nvPr>
        </p:nvGraphicFramePr>
        <p:xfrm>
          <a:off x="683568" y="2023456"/>
          <a:ext cx="7772400" cy="4023360"/>
        </p:xfrm>
        <a:graphic>
          <a:graphicData uri="http://schemas.openxmlformats.org/drawingml/2006/table">
            <a:tbl>
              <a:tblPr rtl="1" firstRow="1" firstCol="1" bandRow="1">
                <a:tableStyleId>{BC89EF96-8CEA-46FF-86C4-4CE0E7609802}</a:tableStyleId>
              </a:tblPr>
              <a:tblGrid>
                <a:gridCol w="1554480"/>
                <a:gridCol w="4023360"/>
                <a:gridCol w="2194560"/>
              </a:tblGrid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על-מודע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אמונה שמיני תואם בהשגחה פרטית את שורש נשמתי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שכל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הזדהות עם הזכר והנקבה שבי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גם יחד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רגש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טיפוח תכונות מיני תוך הכלת תכונות הפוכות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מעשה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הסכמה</a:t>
                      </a:r>
                      <a:r>
                        <a:rPr lang="he-IL" sz="28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לחיות </a:t>
                      </a: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בהתאם לגופי ומיני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201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ארבע רמות של זהות מינית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5" name="מציין מיקום תוכן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7579155"/>
              </p:ext>
            </p:extLst>
          </p:nvPr>
        </p:nvGraphicFramePr>
        <p:xfrm>
          <a:off x="683568" y="2023456"/>
          <a:ext cx="7772400" cy="4023360"/>
        </p:xfrm>
        <a:graphic>
          <a:graphicData uri="http://schemas.openxmlformats.org/drawingml/2006/table">
            <a:tbl>
              <a:tblPr rtl="1" firstRow="1" firstCol="1" bandRow="1">
                <a:tableStyleId>{BC89EF96-8CEA-46FF-86C4-4CE0E7609802}</a:tableStyleId>
              </a:tblPr>
              <a:tblGrid>
                <a:gridCol w="1554480"/>
                <a:gridCol w="4023360"/>
                <a:gridCol w="2194560"/>
              </a:tblGrid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על-מודע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אמונה שמיני תואם בהשגחה פרטית את שורש נשמתי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שכל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הזדהות עם הזכר והנקבה שבי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גם יחד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רגש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טיפוח תכונות מיני תוך הכלת תכונות הפוכות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מעשה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הסכמה</a:t>
                      </a:r>
                      <a:r>
                        <a:rPr lang="he-IL" sz="28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לחיות </a:t>
                      </a: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בהתאם לגופי ומיני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פשטות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4089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ארבע רמות של זהות מינית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5" name="מציין מיקום תוכן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2470530"/>
              </p:ext>
            </p:extLst>
          </p:nvPr>
        </p:nvGraphicFramePr>
        <p:xfrm>
          <a:off x="683568" y="2023456"/>
          <a:ext cx="7772400" cy="4023360"/>
        </p:xfrm>
        <a:graphic>
          <a:graphicData uri="http://schemas.openxmlformats.org/drawingml/2006/table">
            <a:tbl>
              <a:tblPr rtl="1" firstRow="1" firstCol="1" bandRow="1">
                <a:tableStyleId>{BC89EF96-8CEA-46FF-86C4-4CE0E7609802}</a:tableStyleId>
              </a:tblPr>
              <a:tblGrid>
                <a:gridCol w="1554480"/>
                <a:gridCol w="4023360"/>
                <a:gridCol w="2194560"/>
              </a:tblGrid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על-מודע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אמונה שמיני תואם בהשגחה פרטית את שורש נשמתי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שכל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הזדהות עם הזכר והנקבה שבי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גם יחד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רגש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טיפוח תכונות מיני תוך הכלת תכונות הפוכות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מורכבות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מעשה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הסכמה</a:t>
                      </a:r>
                      <a:r>
                        <a:rPr lang="he-IL" sz="28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לחיות </a:t>
                      </a: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בהתאם לגופי ומיני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פשטות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8380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ארבע רמות של זהות מינית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5" name="מציין מיקום תוכן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8862006"/>
              </p:ext>
            </p:extLst>
          </p:nvPr>
        </p:nvGraphicFramePr>
        <p:xfrm>
          <a:off x="683568" y="2023456"/>
          <a:ext cx="7772400" cy="4023360"/>
        </p:xfrm>
        <a:graphic>
          <a:graphicData uri="http://schemas.openxmlformats.org/drawingml/2006/table">
            <a:tbl>
              <a:tblPr rtl="1" firstRow="1" firstCol="1" bandRow="1">
                <a:tableStyleId>{BC89EF96-8CEA-46FF-86C4-4CE0E7609802}</a:tableStyleId>
              </a:tblPr>
              <a:tblGrid>
                <a:gridCol w="1554480"/>
                <a:gridCol w="4023360"/>
                <a:gridCol w="2194560"/>
              </a:tblGrid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על-מודע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אמונה שמיני תואם בהשגחה פרטית את שורש נשמתי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שכל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הזדהות עם הזכר והנקבה שבי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גם יחד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מורכבות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רגש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טיפוח תכונות מיני תוך הכלת תכונות הפוכות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מורכבות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מעשה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הסכמה</a:t>
                      </a:r>
                      <a:r>
                        <a:rPr lang="he-IL" sz="28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לחיות </a:t>
                      </a: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בהתאם לגופי ומיני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פשטות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8380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800" b="1" dirty="0" smtClean="0"/>
              <a:t>ארבע רמות של זהות מינית</a:t>
            </a:r>
            <a:endParaRPr lang="he-IL" sz="4800" b="1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graphicFrame>
        <p:nvGraphicFramePr>
          <p:cNvPr id="5" name="מציין מיקום תוכן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0823733"/>
              </p:ext>
            </p:extLst>
          </p:nvPr>
        </p:nvGraphicFramePr>
        <p:xfrm>
          <a:off x="683568" y="2023456"/>
          <a:ext cx="7772400" cy="4023360"/>
        </p:xfrm>
        <a:graphic>
          <a:graphicData uri="http://schemas.openxmlformats.org/drawingml/2006/table">
            <a:tbl>
              <a:tblPr rtl="1" firstRow="1" firstCol="1" bandRow="1">
                <a:tableStyleId>{BC89EF96-8CEA-46FF-86C4-4CE0E7609802}</a:tableStyleId>
              </a:tblPr>
              <a:tblGrid>
                <a:gridCol w="1554480"/>
                <a:gridCol w="4023360"/>
                <a:gridCol w="2194560"/>
              </a:tblGrid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על-מודע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אמונה שמיני תואם בהשגחה פרטית את שורש נשמתי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פשטות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שכל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הזדהות עם הזכר והנקבה שבי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גם יחד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מורכבות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רגש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טיפוח תכונות מיני תוך הכלת תכונות הפוכות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מורכבות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0584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3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מעשה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הסכמה</a:t>
                      </a:r>
                      <a:r>
                        <a:rPr lang="he-IL" sz="28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לחיות </a:t>
                      </a:r>
                      <a:r>
                        <a:rPr lang="he-IL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בהתאם לגופי ומיני</a:t>
                      </a:r>
                      <a:endParaRPr lang="en-US" sz="2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e-IL" sz="28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פשטות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8380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683568" y="1268760"/>
            <a:ext cx="7848872" cy="1080120"/>
          </a:xfrm>
        </p:spPr>
        <p:txBody>
          <a:bodyPr>
            <a:noAutofit/>
          </a:bodyPr>
          <a:lstStyle/>
          <a:p>
            <a:pPr algn="ctr"/>
            <a:r>
              <a:rPr lang="he-IL" sz="4400" dirty="0" smtClean="0"/>
              <a:t>העיקר:</a:t>
            </a:r>
            <a:endParaRPr lang="he-IL" sz="4400" dirty="0"/>
          </a:p>
        </p:txBody>
      </p:sp>
      <p:pic>
        <p:nvPicPr>
          <p:cNvPr id="12" name="Picture 2" descr="C:\Users\hadas\Documents\תזה שדרים\אלחנן\ביזנס\תורת הנפש\1torat hanefesh_6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" t="4149" r="1903" b="5020"/>
          <a:stretch>
            <a:fillRect/>
          </a:stretch>
        </p:blipFill>
        <p:spPr bwMode="auto">
          <a:xfrm>
            <a:off x="6804248" y="116632"/>
            <a:ext cx="2238423" cy="696307"/>
          </a:xfrm>
          <a:prstGeom prst="rect">
            <a:avLst/>
          </a:prstGeom>
          <a:noFill/>
        </p:spPr>
      </p:pic>
      <p:sp>
        <p:nvSpPr>
          <p:cNvPr id="5" name="כותרת 7"/>
          <p:cNvSpPr txBox="1">
            <a:spLocks/>
          </p:cNvSpPr>
          <p:nvPr/>
        </p:nvSpPr>
        <p:spPr>
          <a:xfrm>
            <a:off x="683568" y="2780928"/>
            <a:ext cx="7848872" cy="23042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1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e-IL" dirty="0" smtClean="0"/>
              <a:t>להתמודד עם </a:t>
            </a:r>
            <a:r>
              <a:rPr lang="he-IL" dirty="0" err="1" smtClean="0"/>
              <a:t>הכל</a:t>
            </a:r>
            <a:endParaRPr lang="he-IL" dirty="0" smtClean="0"/>
          </a:p>
          <a:p>
            <a:r>
              <a:rPr lang="he-IL" b="1" dirty="0" smtClean="0"/>
              <a:t>באמונה, באהבה ובשמחה...</a:t>
            </a:r>
          </a:p>
        </p:txBody>
      </p:sp>
    </p:spTree>
    <p:extLst>
      <p:ext uri="{BB962C8B-B14F-4D97-AF65-F5344CB8AC3E}">
        <p14:creationId xmlns:p14="http://schemas.microsoft.com/office/powerpoint/2010/main" val="4075469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ניהולי">
  <a:themeElements>
    <a:clrScheme name="ניהולי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ניהולי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ניהול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9242</TotalTime>
  <Words>787</Words>
  <Application>Microsoft Office PowerPoint</Application>
  <PresentationFormat>‫הצגה על המסך (4:3)</PresentationFormat>
  <Paragraphs>204</Paragraphs>
  <Slides>29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29</vt:i4>
      </vt:variant>
    </vt:vector>
  </HeadingPairs>
  <TitlesOfParts>
    <vt:vector size="30" baseType="lpstr">
      <vt:lpstr>ניהולי</vt:lpstr>
      <vt:lpstr>מה מסתתר בתוך הארון?</vt:lpstr>
      <vt:lpstr>רקע</vt:lpstr>
      <vt:lpstr>רקע</vt:lpstr>
      <vt:lpstr>רקע</vt:lpstr>
      <vt:lpstr>זכר ונקבה בקבלה</vt:lpstr>
      <vt:lpstr>"זהות מינית"</vt:lpstr>
      <vt:lpstr>"זהות מינית"</vt:lpstr>
      <vt:lpstr>"זהות מינית"</vt:lpstr>
      <vt:lpstr>"זהות מינית"</vt:lpstr>
      <vt:lpstr>"זהות מינית"</vt:lpstr>
      <vt:lpstr>"זהות מינית"</vt:lpstr>
      <vt:lpstr>"זהות מינית"</vt:lpstr>
      <vt:lpstr>זיווג נשיקין וזיווג גופני</vt:lpstr>
      <vt:lpstr>זיווג נשיקין וזיווג גופני</vt:lpstr>
      <vt:lpstr>זיווג נשיקין וזיווג גופני</vt:lpstr>
      <vt:lpstr>זיווג נשיקין וזיווג גופני</vt:lpstr>
      <vt:lpstr>ארבע רמות של זהות מינית</vt:lpstr>
      <vt:lpstr>ארבע רמות של זהות מינית</vt:lpstr>
      <vt:lpstr>ארבע רמות של זהות מינית</vt:lpstr>
      <vt:lpstr>ארבע רמות של זהות מינית</vt:lpstr>
      <vt:lpstr>ארבע רמות של זהות מינית</vt:lpstr>
      <vt:lpstr>ארבע רמות של זהות מינית</vt:lpstr>
      <vt:lpstr>ארבע רמות של זהות מינית</vt:lpstr>
      <vt:lpstr>ארבע רמות של זהות מינית</vt:lpstr>
      <vt:lpstr>ארבע רמות של זהות מינית</vt:lpstr>
      <vt:lpstr>ארבע רמות של זהות מינית</vt:lpstr>
      <vt:lpstr>ארבע רמות של זהות מינית</vt:lpstr>
      <vt:lpstr>ארבע רמות של זהות מינית</vt:lpstr>
      <vt:lpstr>העיקר: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Nir Menussi</dc:creator>
  <cp:lastModifiedBy>Nir Menussi</cp:lastModifiedBy>
  <cp:revision>96</cp:revision>
  <dcterms:created xsi:type="dcterms:W3CDTF">2013-10-06T14:48:38Z</dcterms:created>
  <dcterms:modified xsi:type="dcterms:W3CDTF">2014-01-30T13:36:17Z</dcterms:modified>
</cp:coreProperties>
</file>