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5" r:id="rId10"/>
    <p:sldId id="262" r:id="rId11"/>
    <p:sldId id="266" r:id="rId1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1" d="100"/>
          <a:sy n="51" d="100"/>
        </p:scale>
        <p:origin x="-122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1419CB-D37D-4DB8-A26B-77A7783769E0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206D2B9-5B0A-4A77-9161-09BD8A575834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31640" y="5459840"/>
            <a:ext cx="6554589" cy="993496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ניר מנוסי</a:t>
            </a:r>
          </a:p>
          <a:p>
            <a:pPr algn="ctr"/>
            <a:r>
              <a:rPr lang="en-US" dirty="0" smtClean="0"/>
              <a:t>nirmenussi.com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1059769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he-I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שיטה ושגעון </a:t>
            </a:r>
            <a:br>
              <a:rPr lang="he-I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he-IL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בליל הסדר</a:t>
            </a:r>
            <a:endParaRPr lang="he-IL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1331640" y="2924944"/>
            <a:ext cx="6554589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b="1" dirty="0" smtClean="0"/>
              <a:t>לקראת פסח תשע"ו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7845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554685" y="1628800"/>
            <a:ext cx="1655415" cy="601383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ארבע קושיות</a:t>
            </a:r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רביעיות בהגדה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כותרת משנה 2"/>
          <p:cNvSpPr txBox="1">
            <a:spLocks/>
          </p:cNvSpPr>
          <p:nvPr/>
        </p:nvSpPr>
        <p:spPr>
          <a:xfrm>
            <a:off x="667252" y="4238234"/>
            <a:ext cx="3620786" cy="4410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ארבעה לשונות של גאולה</a:t>
            </a:r>
          </a:p>
          <a:p>
            <a:pPr algn="ctr"/>
            <a:endParaRPr lang="he-IL" dirty="0"/>
          </a:p>
        </p:txBody>
      </p:sp>
      <p:pic>
        <p:nvPicPr>
          <p:cNvPr id="1026" name="Picture 2" descr="http://coaching4clergy.com/wp-content/uploads/2013/08/question-mark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86167"/>
            <a:ext cx="1875756" cy="157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משנה 2"/>
          <p:cNvSpPr txBox="1">
            <a:spLocks/>
          </p:cNvSpPr>
          <p:nvPr/>
        </p:nvSpPr>
        <p:spPr>
          <a:xfrm>
            <a:off x="1481778" y="1726127"/>
            <a:ext cx="1948287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ארבעה בנים</a:t>
            </a:r>
            <a:endParaRPr lang="he-IL" dirty="0"/>
          </a:p>
        </p:txBody>
      </p:sp>
      <p:pic>
        <p:nvPicPr>
          <p:cNvPr id="1028" name="Picture 4" descr="http://eteacherbiblical.com/sites/eteachergroup.com/files/images/four%20son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427" y="2158174"/>
            <a:ext cx="1740437" cy="174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כותרת משנה 2"/>
          <p:cNvSpPr txBox="1">
            <a:spLocks/>
          </p:cNvSpPr>
          <p:nvPr/>
        </p:nvSpPr>
        <p:spPr>
          <a:xfrm>
            <a:off x="4860032" y="4221088"/>
            <a:ext cx="309634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 כוסות</a:t>
            </a:r>
            <a:endParaRPr lang="he-IL" dirty="0"/>
          </a:p>
        </p:txBody>
      </p:sp>
      <p:pic>
        <p:nvPicPr>
          <p:cNvPr id="1030" name="Picture 6" descr="http://www.thecraftshoponline.com/media/catalog/product/cache/1/image/1200x1200/9df78eab33525d08d6e5fb8d27136e95/g/4/g4534_1804_general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1263"/>
            <a:ext cx="2528097" cy="25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כותרת משנה 2"/>
          <p:cNvSpPr txBox="1">
            <a:spLocks/>
          </p:cNvSpPr>
          <p:nvPr/>
        </p:nvSpPr>
        <p:spPr>
          <a:xfrm>
            <a:off x="1711368" y="4713192"/>
            <a:ext cx="1532554" cy="1359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וְהוֹצֵאתִי</a:t>
            </a: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וְהִצַּלְתִּי</a:t>
            </a:r>
            <a:endParaRPr lang="he-IL" dirty="0" smtClean="0">
              <a:solidFill>
                <a:schemeClr val="accent2">
                  <a:lumMod val="50000"/>
                </a:schemeClr>
              </a:solidFill>
              <a:latin typeface="Guttman Stam" panose="02010401010101010101" pitchFamily="2" charset="-79"/>
              <a:cs typeface="Guttman Stam" panose="02010401010101010101" pitchFamily="2" charset="-79"/>
            </a:endParaRP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וְגָאַלְתִּי</a:t>
            </a: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וְלָקַחְתִּי</a:t>
            </a:r>
            <a:endParaRPr lang="en-US" dirty="0">
              <a:solidFill>
                <a:schemeClr val="accent2">
                  <a:lumMod val="50000"/>
                </a:schemeClr>
              </a:solidFill>
              <a:cs typeface="Guttman Stam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2822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  <p:bldP spid="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הרביעיה</a:t>
            </a: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החמישית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type="subTitle" idx="1"/>
          </p:nvPr>
        </p:nvSpPr>
        <p:spPr>
          <a:xfrm>
            <a:off x="1259632" y="1916832"/>
            <a:ext cx="6552728" cy="446449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e-IL" sz="2400" b="1" dirty="0" smtClean="0"/>
              <a:t>ארבעה פסוקים(דברים </a:t>
            </a:r>
            <a:r>
              <a:rPr lang="he-IL" sz="2400" b="1" dirty="0" err="1" smtClean="0"/>
              <a:t>כו</a:t>
            </a:r>
            <a:r>
              <a:rPr lang="he-IL" sz="2400" b="1" dirty="0" smtClean="0"/>
              <a:t>, ה-ח):</a:t>
            </a:r>
          </a:p>
          <a:p>
            <a:pPr algn="ctr"/>
            <a:endParaRPr lang="he-IL" sz="2400" dirty="0"/>
          </a:p>
          <a:p>
            <a:pPr algn="ctr"/>
            <a:r>
              <a:rPr lang="he-IL" sz="2400" dirty="0" smtClean="0"/>
              <a:t>וְעָנִיתָ </a:t>
            </a:r>
            <a:r>
              <a:rPr lang="he-IL" sz="2400" dirty="0"/>
              <a:t>וְאָמַרְתָּ לִפְנֵי ה' </a:t>
            </a:r>
            <a:r>
              <a:rPr lang="he-IL" sz="2400" dirty="0" err="1"/>
              <a:t>אֱ-לֹהֶיך</a:t>
            </a:r>
            <a:r>
              <a:rPr lang="he-IL" sz="2400" dirty="0"/>
              <a:t>ָ אֲרַמִּי אֹבֵד אָבִי וַיֵּרֶד מִצְרַיְמָה וַיָּגָר שָׁם בִּמְתֵי מְעָט וַיְהִי שָׁם לְגוֹי גָּדוֹל עָצוּם וָרָב</a:t>
            </a:r>
            <a:r>
              <a:rPr lang="he-IL" sz="2400" dirty="0" smtClean="0"/>
              <a:t>:</a:t>
            </a:r>
          </a:p>
          <a:p>
            <a:pPr algn="ctr"/>
            <a:endParaRPr lang="en-US" sz="2000" dirty="0"/>
          </a:p>
          <a:p>
            <a:pPr algn="ctr"/>
            <a:r>
              <a:rPr lang="he-IL" sz="2400" dirty="0" smtClean="0"/>
              <a:t>וַיָּרֵעוּ </a:t>
            </a:r>
            <a:r>
              <a:rPr lang="he-IL" sz="2400" dirty="0"/>
              <a:t>אֹתָנוּ הַמִּצְרִים וַיְעַנּוּנוּ וַיִּתְּנוּ עָלֵינוּ עֲבֹדָה קָשָׁה</a:t>
            </a:r>
            <a:r>
              <a:rPr lang="he-IL" sz="2400" dirty="0" smtClean="0"/>
              <a:t>:</a:t>
            </a:r>
          </a:p>
          <a:p>
            <a:pPr algn="ctr"/>
            <a:endParaRPr lang="en-US" sz="2400" dirty="0"/>
          </a:p>
          <a:p>
            <a:pPr algn="ctr"/>
            <a:r>
              <a:rPr lang="he-IL" sz="2400" dirty="0" smtClean="0"/>
              <a:t>וַנִּצְעַק </a:t>
            </a:r>
            <a:r>
              <a:rPr lang="he-IL" sz="2400" dirty="0"/>
              <a:t>אֶל ה' אֱ-לֹהֵי </a:t>
            </a:r>
            <a:r>
              <a:rPr lang="he-IL" sz="2400" dirty="0" err="1"/>
              <a:t>אֲבֹתֵינו</a:t>
            </a:r>
            <a:r>
              <a:rPr lang="he-IL" sz="2400" dirty="0"/>
              <a:t>ּ וַיִּשְׁמַע ה' אֶת קֹלֵנוּ וַיַּרְא אֶת עָנְיֵנוּ וְאֶת עֲמָלֵנוּ וְאֶת לַחֲצֵנוּ</a:t>
            </a:r>
            <a:r>
              <a:rPr lang="he-IL" sz="2400" dirty="0" smtClean="0"/>
              <a:t>:</a:t>
            </a:r>
          </a:p>
          <a:p>
            <a:pPr algn="ctr"/>
            <a:endParaRPr lang="en-US" sz="2400" dirty="0"/>
          </a:p>
          <a:p>
            <a:pPr algn="ctr"/>
            <a:r>
              <a:rPr lang="he-IL" sz="2400" dirty="0" smtClean="0"/>
              <a:t>וַיּוֹצִאֵנוּ </a:t>
            </a:r>
            <a:r>
              <a:rPr lang="he-IL" sz="2400" dirty="0"/>
              <a:t>ה' מִמִּצְרַיִם בְּיָד חֲזָקָה וּבִזְרֹעַ נְטוּיָה </a:t>
            </a:r>
            <a:r>
              <a:rPr lang="he-IL" sz="2400" dirty="0" err="1"/>
              <a:t>וּבְמֹרָא</a:t>
            </a:r>
            <a:r>
              <a:rPr lang="he-IL" sz="2400" dirty="0"/>
              <a:t> גָּדֹל </a:t>
            </a:r>
            <a:r>
              <a:rPr lang="he-IL" sz="2400" dirty="0" err="1"/>
              <a:t>וּבְאֹתוֹת</a:t>
            </a:r>
            <a:r>
              <a:rPr lang="he-IL" sz="2400" dirty="0"/>
              <a:t> וּבְמֹפְתִים</a:t>
            </a:r>
            <a:r>
              <a:rPr lang="he-IL" sz="2400" dirty="0" smtClean="0"/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35547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סוד החמישי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כותרת משנה 2"/>
          <p:cNvSpPr txBox="1">
            <a:spLocks/>
          </p:cNvSpPr>
          <p:nvPr/>
        </p:nvSpPr>
        <p:spPr>
          <a:xfrm>
            <a:off x="4932040" y="2924944"/>
            <a:ext cx="1100506" cy="1296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מ</a:t>
            </a:r>
            <a:endParaRPr lang="he-IL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  <p:sp>
        <p:nvSpPr>
          <p:cNvPr id="8" name="כותרת משנה 2"/>
          <p:cNvSpPr txBox="1">
            <a:spLocks/>
          </p:cNvSpPr>
          <p:nvPr/>
        </p:nvSpPr>
        <p:spPr>
          <a:xfrm>
            <a:off x="5991774" y="2924945"/>
            <a:ext cx="1100506" cy="1296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ח</a:t>
            </a:r>
            <a:endParaRPr lang="he-IL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  <p:sp>
        <p:nvSpPr>
          <p:cNvPr id="11" name="כותרת משנה 2"/>
          <p:cNvSpPr txBox="1">
            <a:spLocks/>
          </p:cNvSpPr>
          <p:nvPr/>
        </p:nvSpPr>
        <p:spPr>
          <a:xfrm>
            <a:off x="2051720" y="2924945"/>
            <a:ext cx="2828698" cy="1296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י   </a:t>
            </a:r>
            <a:r>
              <a:rPr lang="he-IL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 </a:t>
            </a:r>
            <a:r>
              <a:rPr lang="he-IL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 </a:t>
            </a:r>
            <a:r>
              <a:rPr lang="he-IL" sz="8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י</a:t>
            </a:r>
            <a:endParaRPr lang="he-IL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  <p:sp>
        <p:nvSpPr>
          <p:cNvPr id="12" name="כותרת משנה 2"/>
          <p:cNvSpPr txBox="1">
            <a:spLocks/>
          </p:cNvSpPr>
          <p:nvPr/>
        </p:nvSpPr>
        <p:spPr>
          <a:xfrm>
            <a:off x="3203848" y="2924944"/>
            <a:ext cx="939063" cy="1296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ש</a:t>
            </a:r>
            <a:endParaRPr lang="he-IL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561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-0.31788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6 L 0.11302 -3.703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59259E-6 L 0.20069 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1907704" y="1700808"/>
            <a:ext cx="4608512" cy="720080"/>
          </a:xfrm>
          <a:prstGeom prst="ellipse">
            <a:avLst/>
          </a:prstGeom>
          <a:solidFill>
            <a:srgbClr val="FFFF00">
              <a:alpha val="9000"/>
            </a:srgbClr>
          </a:solidFill>
          <a:ln>
            <a:noFill/>
          </a:ln>
          <a:effectLst>
            <a:glow rad="723900">
              <a:schemeClr val="accent3">
                <a:satMod val="175000"/>
                <a:alpha val="2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סוד החמישי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2729240"/>
            <a:ext cx="1224136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י</a:t>
            </a:r>
          </a:p>
          <a:p>
            <a:pPr algn="ctr"/>
            <a:endParaRPr lang="he-IL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ה</a:t>
            </a:r>
          </a:p>
          <a:p>
            <a:pPr algn="ctr"/>
            <a:endParaRPr lang="he-IL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ו</a:t>
            </a:r>
          </a:p>
          <a:p>
            <a:pPr algn="ctr"/>
            <a:endParaRPr lang="he-IL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ה</a:t>
            </a:r>
            <a:endParaRPr lang="he-IL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3768" y="2636912"/>
            <a:ext cx="244827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השראה</a:t>
            </a:r>
            <a:endParaRPr lang="he-IL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he-IL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he-IL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שכל</a:t>
            </a:r>
            <a:endParaRPr lang="he-IL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he-IL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he-IL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רגש</a:t>
            </a:r>
            <a:endParaRPr lang="he-IL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he-IL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he-IL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גוף</a:t>
            </a:r>
            <a:endParaRPr lang="he-IL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1772816"/>
            <a:ext cx="18002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קוצו של </a:t>
            </a:r>
            <a:r>
              <a:rPr lang="he-IL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Guttman Vilna" panose="02010401010101010101" pitchFamily="2" charset="-79"/>
                <a:cs typeface="Guttman Vilna" panose="02010401010101010101" pitchFamily="2" charset="-79"/>
              </a:rPr>
              <a:t>י</a:t>
            </a:r>
            <a:endParaRPr lang="he-IL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uttman Vilna" panose="02010401010101010101" pitchFamily="2" charset="-79"/>
              <a:cs typeface="Guttman Vilna" panose="02010401010101010101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7704" y="1700808"/>
            <a:ext cx="30243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שורש הנשמה</a:t>
            </a:r>
            <a:endParaRPr lang="he-IL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63036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החמישי המסתתר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כותרת משנה 6"/>
          <p:cNvSpPr>
            <a:spLocks noGrp="1"/>
          </p:cNvSpPr>
          <p:nvPr>
            <p:ph type="subTitle" idx="1"/>
          </p:nvPr>
        </p:nvSpPr>
        <p:spPr>
          <a:xfrm>
            <a:off x="1043608" y="1628800"/>
            <a:ext cx="7128792" cy="3672408"/>
          </a:xfrm>
        </p:spPr>
        <p:txBody>
          <a:bodyPr>
            <a:noAutofit/>
          </a:bodyPr>
          <a:lstStyle/>
          <a:p>
            <a:pPr algn="r"/>
            <a:r>
              <a:rPr lang="he-IL" sz="1800" b="1" dirty="0" smtClean="0"/>
              <a:t>ארבעה פסוקים (דברים </a:t>
            </a:r>
            <a:r>
              <a:rPr lang="he-IL" sz="1800" b="1" dirty="0" err="1" smtClean="0"/>
              <a:t>כו</a:t>
            </a:r>
            <a:r>
              <a:rPr lang="he-IL" sz="1800" b="1" dirty="0" smtClean="0"/>
              <a:t>, ה-ח):</a:t>
            </a:r>
          </a:p>
          <a:p>
            <a:pPr algn="r"/>
            <a:endParaRPr lang="he-IL" sz="1800" dirty="0"/>
          </a:p>
          <a:p>
            <a:pPr algn="r"/>
            <a:r>
              <a:rPr lang="he-IL" sz="1800" dirty="0" smtClean="0"/>
              <a:t>וְעָנִיתָ </a:t>
            </a:r>
            <a:r>
              <a:rPr lang="he-IL" sz="1800" dirty="0"/>
              <a:t>וְאָמַרְתָּ לִפְנֵי ה' </a:t>
            </a:r>
            <a:r>
              <a:rPr lang="he-IL" sz="1800" dirty="0" err="1"/>
              <a:t>אֱ-לֹהֶיך</a:t>
            </a:r>
            <a:r>
              <a:rPr lang="he-IL" sz="1800" dirty="0"/>
              <a:t>ָ אֲרַמִּי אֹבֵד אָבִי וַיֵּרֶד מִצְרַיְמָה וַיָּגָר שָׁם בִּמְתֵי מְעָט וַיְהִי שָׁם לְגוֹי גָּדוֹל עָצוּם וָרָב</a:t>
            </a:r>
            <a:r>
              <a:rPr lang="he-IL" sz="1800" dirty="0" smtClean="0"/>
              <a:t>:</a:t>
            </a:r>
          </a:p>
          <a:p>
            <a:pPr algn="r"/>
            <a:endParaRPr lang="en-US" sz="1050" dirty="0"/>
          </a:p>
          <a:p>
            <a:pPr algn="r"/>
            <a:r>
              <a:rPr lang="he-IL" sz="1800" dirty="0" smtClean="0"/>
              <a:t>וַיָּרֵעוּ </a:t>
            </a:r>
            <a:r>
              <a:rPr lang="he-IL" sz="1800" dirty="0"/>
              <a:t>אֹתָנוּ הַמִּצְרִים וַיְעַנּוּנוּ וַיִּתְּנוּ עָלֵינוּ עֲבֹדָה קָשָׁה</a:t>
            </a:r>
            <a:r>
              <a:rPr lang="he-IL" sz="1800" dirty="0" smtClean="0"/>
              <a:t>:</a:t>
            </a:r>
          </a:p>
          <a:p>
            <a:pPr algn="r"/>
            <a:endParaRPr lang="en-US" sz="1100" dirty="0"/>
          </a:p>
          <a:p>
            <a:pPr algn="r"/>
            <a:r>
              <a:rPr lang="he-IL" sz="1800" dirty="0" smtClean="0"/>
              <a:t>וַנִּצְעַק </a:t>
            </a:r>
            <a:r>
              <a:rPr lang="he-IL" sz="1800" dirty="0"/>
              <a:t>אֶל ה' אֱ-לֹהֵי </a:t>
            </a:r>
            <a:r>
              <a:rPr lang="he-IL" sz="1800" dirty="0" err="1"/>
              <a:t>אֲבֹתֵינו</a:t>
            </a:r>
            <a:r>
              <a:rPr lang="he-IL" sz="1800" dirty="0"/>
              <a:t>ּ וַיִּשְׁמַע ה' אֶת קֹלֵנוּ וַיַּרְא אֶת עָנְיֵנוּ וְאֶת עֲמָלֵנוּ וְאֶת לַחֲצֵנוּ</a:t>
            </a:r>
            <a:r>
              <a:rPr lang="he-IL" sz="1800" dirty="0" smtClean="0"/>
              <a:t>:</a:t>
            </a:r>
          </a:p>
          <a:p>
            <a:pPr algn="r"/>
            <a:endParaRPr lang="en-US" sz="1100" dirty="0" smtClean="0"/>
          </a:p>
          <a:p>
            <a:pPr algn="r"/>
            <a:r>
              <a:rPr lang="he-IL" sz="1800" dirty="0" smtClean="0"/>
              <a:t>וַיּוֹצִאֵנוּ </a:t>
            </a:r>
            <a:r>
              <a:rPr lang="he-IL" sz="1800" dirty="0"/>
              <a:t>ה' מִמִּצְרַיִם בְּיָד חֲזָקָה וּבִזְרֹעַ נְטוּיָה </a:t>
            </a:r>
            <a:r>
              <a:rPr lang="he-IL" sz="1800" dirty="0" err="1"/>
              <a:t>וּבְמֹרָא</a:t>
            </a:r>
            <a:r>
              <a:rPr lang="he-IL" sz="1800" dirty="0"/>
              <a:t> גָּדֹל </a:t>
            </a:r>
            <a:r>
              <a:rPr lang="he-IL" sz="1800" dirty="0" err="1"/>
              <a:t>וּבְאֹתוֹת</a:t>
            </a:r>
            <a:r>
              <a:rPr lang="he-IL" sz="1800" dirty="0"/>
              <a:t> וּבְמֹפְתִים</a:t>
            </a:r>
            <a:r>
              <a:rPr lang="he-IL" sz="1800" dirty="0" smtClean="0"/>
              <a:t>:</a:t>
            </a:r>
          </a:p>
          <a:p>
            <a:pPr algn="r"/>
            <a:endParaRPr lang="he-IL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5373216"/>
            <a:ext cx="7128792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err="1" smtClean="0"/>
              <a:t>וַיְבִאֵנו</a:t>
            </a:r>
            <a:r>
              <a:rPr lang="he-IL" sz="2800" b="1" dirty="0" smtClean="0"/>
              <a:t>ּ אֶל הַמָּקוֹם הַזֶּה </a:t>
            </a:r>
            <a:r>
              <a:rPr lang="he-IL" sz="2800" b="1" dirty="0" err="1" smtClean="0"/>
              <a:t>וַיִּתֶּן</a:t>
            </a:r>
            <a:r>
              <a:rPr lang="he-IL" sz="2800" b="1" dirty="0" smtClean="0"/>
              <a:t> לָנוּ אֶת הָאָרֶץ הַזֹּאת אֶרֶץ זָבַת חָלָב וּדְבָשׁ:</a:t>
            </a:r>
            <a:endParaRPr lang="en-US" sz="2800" b="1" dirty="0" smtClean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746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החמישי המסתתר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כותרת משנה 6"/>
          <p:cNvSpPr>
            <a:spLocks noGrp="1"/>
          </p:cNvSpPr>
          <p:nvPr>
            <p:ph type="subTitle" idx="1"/>
          </p:nvPr>
        </p:nvSpPr>
        <p:spPr>
          <a:xfrm>
            <a:off x="4716016" y="2081173"/>
            <a:ext cx="3384376" cy="2880320"/>
          </a:xfrm>
        </p:spPr>
        <p:txBody>
          <a:bodyPr>
            <a:noAutofit/>
          </a:bodyPr>
          <a:lstStyle/>
          <a:p>
            <a:pPr algn="r"/>
            <a:r>
              <a:rPr lang="he-IL" sz="2000" b="1" dirty="0" smtClean="0"/>
              <a:t>ארבעה לשונות של גאולה:</a:t>
            </a:r>
          </a:p>
          <a:p>
            <a:pPr algn="r"/>
            <a:endParaRPr lang="he-IL" sz="2000" dirty="0" smtClean="0"/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וְהוֹצֵאתִי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וְהִצַּלְתִּי</a:t>
            </a:r>
            <a:endParaRPr lang="he-IL" sz="2000" dirty="0">
              <a:solidFill>
                <a:schemeClr val="accent2">
                  <a:lumMod val="50000"/>
                </a:schemeClr>
              </a:solidFill>
              <a:latin typeface="Guttman Stam" panose="02010401010101010101" pitchFamily="2" charset="-79"/>
              <a:cs typeface="Guttman Stam" panose="02010401010101010101" pitchFamily="2" charset="-79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וְגָאַלְתִּי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וְלָקַחְתִּי</a:t>
            </a:r>
            <a:endParaRPr lang="en-US" sz="2000" dirty="0">
              <a:solidFill>
                <a:schemeClr val="accent2">
                  <a:lumMod val="50000"/>
                </a:schemeClr>
              </a:solidFill>
              <a:cs typeface="Guttman Stam" panose="02010401010101010101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4665330"/>
            <a:ext cx="21602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וְהֵבֵאתִי</a:t>
            </a:r>
            <a:r>
              <a:rPr lang="he-IL" sz="4000" dirty="0"/>
              <a:t> 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Guttman Stam" panose="02010401010101010101" pitchFamily="2" charset="-79"/>
              <a:cs typeface="Guttman Stam" panose="02010401010101010101" pitchFamily="2" charset="-79"/>
            </a:endParaRPr>
          </a:p>
        </p:txBody>
      </p:sp>
      <p:sp>
        <p:nvSpPr>
          <p:cNvPr id="5" name="כותרת משנה 6"/>
          <p:cNvSpPr txBox="1">
            <a:spLocks/>
          </p:cNvSpPr>
          <p:nvPr/>
        </p:nvSpPr>
        <p:spPr>
          <a:xfrm>
            <a:off x="899592" y="2081173"/>
            <a:ext cx="3384376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2000" b="1" dirty="0" smtClean="0"/>
              <a:t>ארבע כוסות:</a:t>
            </a:r>
          </a:p>
          <a:p>
            <a:pPr algn="r"/>
            <a:endParaRPr lang="he-IL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99592" y="4665330"/>
            <a:ext cx="338437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he-IL" sz="3200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+mj-cs"/>
              </a:rPr>
              <a:t>כוס חמישית לאליהו הנביא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Guttman Stam" panose="02010401010101010101" pitchFamily="2" charset="-79"/>
              <a:cs typeface="+mj-cs"/>
            </a:endParaRPr>
          </a:p>
        </p:txBody>
      </p:sp>
      <p:pic>
        <p:nvPicPr>
          <p:cNvPr id="7" name="Picture 6" descr="http://www.thecraftshoponline.com/media/catalog/product/cache/1/image/1200x1200/9df78eab33525d08d6e5fb8d27136e95/g/4/g4534_1804_general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871" y="2420888"/>
            <a:ext cx="2528097" cy="25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thecraftshoponline.com/media/catalog/product/cache/1/image/1200x1200/9df78eab33525d08d6e5fb8d27136e95/g/4/g4534_1804_general.gif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6" t="19840" b="21296"/>
          <a:stretch/>
        </p:blipFill>
        <p:spPr bwMode="auto">
          <a:xfrm>
            <a:off x="571647" y="4459868"/>
            <a:ext cx="655889" cy="148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351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8" grpId="0"/>
      <p:bldP spid="5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החמישי המסתתר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כותרת משנה 6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848872" cy="2880320"/>
          </a:xfrm>
        </p:spPr>
        <p:txBody>
          <a:bodyPr>
            <a:noAutofit/>
          </a:bodyPr>
          <a:lstStyle/>
          <a:p>
            <a:pPr algn="r"/>
            <a:r>
              <a:rPr lang="he-IL" sz="2000" b="1" dirty="0" smtClean="0"/>
              <a:t>ארבע קושיות:</a:t>
            </a:r>
          </a:p>
          <a:p>
            <a:pPr algn="r"/>
            <a:endParaRPr lang="he-IL" sz="2000" dirty="0" smtClean="0"/>
          </a:p>
          <a:p>
            <a:pPr algn="r"/>
            <a:r>
              <a:rPr lang="he-IL" sz="2000" dirty="0" smtClean="0"/>
              <a:t>מַה </a:t>
            </a:r>
            <a:r>
              <a:rPr lang="he-IL" sz="2000" dirty="0"/>
              <a:t>נִּשְׁתַּנָּה הַלַּיְלָה הַזֶּה מִכָּל </a:t>
            </a:r>
            <a:r>
              <a:rPr lang="he-IL" sz="2000" dirty="0" smtClean="0"/>
              <a:t>הַלֵּילוֹת?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e-IL" sz="2000" dirty="0" smtClean="0"/>
              <a:t>שֶׁבְּכָל </a:t>
            </a:r>
            <a:r>
              <a:rPr lang="he-IL" sz="2000" dirty="0"/>
              <a:t>הַלֵּילוֹת אָנוּ </a:t>
            </a:r>
            <a:r>
              <a:rPr lang="he-IL" sz="2000" dirty="0" err="1"/>
              <a:t>אוֹכְלִין</a:t>
            </a:r>
            <a:r>
              <a:rPr lang="he-IL" sz="2000" dirty="0"/>
              <a:t> חָמֵץ וּמַצָּה, הַלַּיְלָה הַזֶּה כֻּלּוֹ מַצָּה: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e-IL" sz="2000" dirty="0"/>
              <a:t>שֶׁבְּכָל הַלֵּילוֹת אָנוּ </a:t>
            </a:r>
            <a:r>
              <a:rPr lang="he-IL" sz="2000" dirty="0" err="1"/>
              <a:t>אוֹכְלִין</a:t>
            </a:r>
            <a:r>
              <a:rPr lang="he-IL" sz="2000" dirty="0"/>
              <a:t> שְׁאָר יְרָקוֹת, הַלַּיְלָה הַזֶּה (כֻּלּוֹ) מָרוֹר: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e-IL" sz="2000" dirty="0"/>
              <a:t>שֶׁבְּכָל הַלֵּילוֹת אֵין אָנוּ </a:t>
            </a:r>
            <a:r>
              <a:rPr lang="he-IL" sz="2000" dirty="0" err="1"/>
              <a:t>מַטְבִּילִין</a:t>
            </a:r>
            <a:r>
              <a:rPr lang="he-IL" sz="2000" dirty="0"/>
              <a:t> אֲפִילוּ פַּעַם אֶחָת, הַלַּיְלָה הַזֶּה שְׁתֵּי פְּעָמִים: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he-IL" sz="2000" dirty="0"/>
              <a:t>שֶׁבְּכָל הַלֵּילוֹת אָנוּ </a:t>
            </a:r>
            <a:r>
              <a:rPr lang="he-IL" sz="2000" dirty="0" err="1"/>
              <a:t>אוֹכְלִין</a:t>
            </a:r>
            <a:r>
              <a:rPr lang="he-IL" sz="2000" dirty="0"/>
              <a:t> בֵּין </a:t>
            </a:r>
            <a:r>
              <a:rPr lang="he-IL" sz="2000" dirty="0" err="1"/>
              <a:t>יוֹשְׁבִין</a:t>
            </a:r>
            <a:r>
              <a:rPr lang="he-IL" sz="2000" dirty="0"/>
              <a:t> וּבֵין </a:t>
            </a:r>
            <a:r>
              <a:rPr lang="he-IL" sz="2000" dirty="0" err="1"/>
              <a:t>מְסֻבִּין</a:t>
            </a:r>
            <a:r>
              <a:rPr lang="he-IL" sz="2000" dirty="0"/>
              <a:t>, הַלַּיְלָה הַזֶּה </a:t>
            </a:r>
            <a:r>
              <a:rPr lang="he-IL" sz="2000" dirty="0" err="1"/>
              <a:t>כֻּלָּנו</a:t>
            </a:r>
            <a:r>
              <a:rPr lang="he-IL" sz="2000" dirty="0"/>
              <a:t>ּ </a:t>
            </a:r>
            <a:r>
              <a:rPr lang="he-IL" sz="2000" dirty="0" err="1"/>
              <a:t>מְסֻבִּין</a:t>
            </a:r>
            <a:r>
              <a:rPr lang="he-IL" sz="2000" dirty="0"/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1640" y="4934198"/>
            <a:ext cx="7128792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he-IL" sz="2800" b="1" dirty="0" smtClean="0"/>
              <a:t>שבכל הלילות אין אנו </a:t>
            </a:r>
            <a:r>
              <a:rPr lang="he-IL" sz="2800" b="1" dirty="0" err="1" smtClean="0"/>
              <a:t>אומרין</a:t>
            </a:r>
            <a:r>
              <a:rPr lang="he-IL" sz="2800" b="1" dirty="0" smtClean="0"/>
              <a:t> הלל בלילה, הלילה הזה </a:t>
            </a:r>
            <a:r>
              <a:rPr lang="he-IL" sz="2800" b="1" dirty="0" err="1" smtClean="0"/>
              <a:t>אומרין</a:t>
            </a:r>
            <a:r>
              <a:rPr lang="he-IL" sz="2800" b="1" dirty="0" smtClean="0"/>
              <a:t> הלל בלילה</a:t>
            </a:r>
            <a:endParaRPr lang="en-US" sz="2800" b="1" dirty="0" smtClean="0"/>
          </a:p>
          <a:p>
            <a:endParaRPr lang="he-IL" dirty="0"/>
          </a:p>
        </p:txBody>
      </p:sp>
      <p:pic>
        <p:nvPicPr>
          <p:cNvPr id="5" name="Picture 2" descr="http://coaching4clergy.com/wp-content/uploads/2013/08/question-mark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1875756" cy="157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0625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החמישי המסתתר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כותרת משנה 6"/>
          <p:cNvSpPr>
            <a:spLocks noGrp="1"/>
          </p:cNvSpPr>
          <p:nvPr>
            <p:ph type="subTitle" idx="1"/>
          </p:nvPr>
        </p:nvSpPr>
        <p:spPr>
          <a:xfrm>
            <a:off x="4283968" y="1844824"/>
            <a:ext cx="3564396" cy="2880320"/>
          </a:xfrm>
        </p:spPr>
        <p:txBody>
          <a:bodyPr>
            <a:noAutofit/>
          </a:bodyPr>
          <a:lstStyle/>
          <a:p>
            <a:pPr algn="r"/>
            <a:r>
              <a:rPr lang="he-IL" sz="2000" b="1" dirty="0" smtClean="0"/>
              <a:t>ארבעה בנים:</a:t>
            </a:r>
          </a:p>
          <a:p>
            <a:pPr algn="r"/>
            <a:endParaRPr lang="he-IL" sz="2000" dirty="0" smtClean="0"/>
          </a:p>
          <a:p>
            <a:pPr algn="r"/>
            <a:r>
              <a:rPr lang="he-IL" sz="2000" dirty="0" smtClean="0"/>
              <a:t>כְּנֶגֶד </a:t>
            </a:r>
            <a:r>
              <a:rPr lang="he-IL" sz="2000" dirty="0"/>
              <a:t>אַרְבָּעָה בָנִים דִּבְּרָה תוֹרָה: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dirty="0"/>
              <a:t>אֶחָד </a:t>
            </a:r>
            <a:r>
              <a:rPr lang="he-IL" sz="2000" dirty="0" smtClean="0"/>
              <a:t>חָכָם</a:t>
            </a:r>
            <a:endParaRPr lang="en-US" sz="2000" dirty="0" smtClean="0"/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dirty="0" smtClean="0"/>
              <a:t>וְאֶחָד רָשָׁע</a:t>
            </a:r>
            <a:endParaRPr lang="en-US" sz="2000" dirty="0" smtClean="0"/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dirty="0" smtClean="0"/>
              <a:t>וְאֶחָד תָּם</a:t>
            </a:r>
            <a:endParaRPr lang="en-US" sz="2000" dirty="0" smtClean="0"/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he-IL" sz="2000" dirty="0" smtClean="0"/>
              <a:t>וְאֶחָד </a:t>
            </a:r>
            <a:r>
              <a:rPr lang="he-IL" sz="2000" dirty="0"/>
              <a:t>שֶׁאֵינוֹ יוֹדֵעַ לִשְׁאוֹל: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6" y="5077053"/>
            <a:ext cx="7128792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he-IL" sz="2800" b="1" dirty="0" smtClean="0"/>
              <a:t>הבן החמישי: שאינו בא לסדר...</a:t>
            </a:r>
            <a:endParaRPr lang="en-US" sz="2800" b="1" dirty="0" smtClean="0"/>
          </a:p>
          <a:p>
            <a:endParaRPr lang="he-IL" dirty="0"/>
          </a:p>
        </p:txBody>
      </p:sp>
      <p:pic>
        <p:nvPicPr>
          <p:cNvPr id="6" name="Picture 4" descr="http://eteacherbiblical.com/sites/eteachergroup.com/files/images/four%20sons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2"/>
            <a:ext cx="2808312" cy="280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8901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554685" y="1628800"/>
            <a:ext cx="1655415" cy="601383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ארבע קושיות</a:t>
            </a:r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החמישי המסתתר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כותרת משנה 2"/>
          <p:cNvSpPr txBox="1">
            <a:spLocks/>
          </p:cNvSpPr>
          <p:nvPr/>
        </p:nvSpPr>
        <p:spPr>
          <a:xfrm>
            <a:off x="667252" y="4238234"/>
            <a:ext cx="3620786" cy="4410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ארבעה לשונות של גאולה</a:t>
            </a:r>
          </a:p>
          <a:p>
            <a:pPr algn="ctr"/>
            <a:endParaRPr lang="he-IL" dirty="0"/>
          </a:p>
        </p:txBody>
      </p:sp>
      <p:pic>
        <p:nvPicPr>
          <p:cNvPr id="1026" name="Picture 2" descr="http://coaching4clergy.com/wp-content/uploads/2013/08/question-mark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86167"/>
            <a:ext cx="1875756" cy="157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משנה 2"/>
          <p:cNvSpPr txBox="1">
            <a:spLocks/>
          </p:cNvSpPr>
          <p:nvPr/>
        </p:nvSpPr>
        <p:spPr>
          <a:xfrm>
            <a:off x="1481778" y="1726127"/>
            <a:ext cx="1948287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ארבעה בנים</a:t>
            </a:r>
            <a:endParaRPr lang="he-IL" dirty="0"/>
          </a:p>
        </p:txBody>
      </p:sp>
      <p:pic>
        <p:nvPicPr>
          <p:cNvPr id="1028" name="Picture 4" descr="http://eteacherbiblical.com/sites/eteachergroup.com/files/images/four%20son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427" y="2158174"/>
            <a:ext cx="1740437" cy="174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כותרת משנה 2"/>
          <p:cNvSpPr txBox="1">
            <a:spLocks/>
          </p:cNvSpPr>
          <p:nvPr/>
        </p:nvSpPr>
        <p:spPr>
          <a:xfrm>
            <a:off x="4860032" y="4221088"/>
            <a:ext cx="309634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 smtClean="0"/>
              <a:t>ארבע כוסות</a:t>
            </a:r>
            <a:endParaRPr lang="he-IL" dirty="0"/>
          </a:p>
        </p:txBody>
      </p:sp>
      <p:pic>
        <p:nvPicPr>
          <p:cNvPr id="1030" name="Picture 6" descr="http://www.thecraftshoponline.com/media/catalog/product/cache/1/image/1200x1200/9df78eab33525d08d6e5fb8d27136e95/g/4/g4534_1804_general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1263"/>
            <a:ext cx="2528097" cy="25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כותרת משנה 2"/>
          <p:cNvSpPr txBox="1">
            <a:spLocks/>
          </p:cNvSpPr>
          <p:nvPr/>
        </p:nvSpPr>
        <p:spPr>
          <a:xfrm>
            <a:off x="1711368" y="4713192"/>
            <a:ext cx="1532554" cy="1359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וְהוֹצֵאתִי</a:t>
            </a: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וְהִצַּלְתִּי</a:t>
            </a:r>
            <a:endParaRPr lang="he-IL" dirty="0" smtClean="0">
              <a:solidFill>
                <a:schemeClr val="accent2">
                  <a:lumMod val="50000"/>
                </a:schemeClr>
              </a:solidFill>
              <a:latin typeface="Guttman Stam" panose="02010401010101010101" pitchFamily="2" charset="-79"/>
              <a:cs typeface="Guttman Stam" panose="02010401010101010101" pitchFamily="2" charset="-79"/>
            </a:endParaRP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וְגָאַלְתִּי</a:t>
            </a:r>
          </a:p>
          <a:p>
            <a:pPr algn="ctr"/>
            <a:r>
              <a:rPr lang="he-IL" b="1" dirty="0" smtClean="0">
                <a:solidFill>
                  <a:schemeClr val="accent2">
                    <a:lumMod val="50000"/>
                  </a:schemeClr>
                </a:solidFill>
                <a:latin typeface="Guttman Stam" panose="02010401010101010101" pitchFamily="2" charset="-79"/>
                <a:cs typeface="Guttman Stam" panose="02010401010101010101" pitchFamily="2" charset="-79"/>
              </a:rPr>
              <a:t>וְלָקַחְתִּי</a:t>
            </a:r>
            <a:endParaRPr lang="en-US" dirty="0">
              <a:solidFill>
                <a:schemeClr val="accent2">
                  <a:lumMod val="50000"/>
                </a:schemeClr>
              </a:solidFill>
              <a:cs typeface="Guttman Stam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4683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  <p:bldP spid="4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97049" y="555713"/>
            <a:ext cx="7175351" cy="1001079"/>
          </a:xfrm>
        </p:spPr>
        <p:txBody>
          <a:bodyPr/>
          <a:lstStyle/>
          <a:p>
            <a:pPr marL="182880" indent="0" algn="ctr">
              <a:buNone/>
            </a:pPr>
            <a:r>
              <a:rPr lang="he-IL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פרעה ומצרים</a:t>
            </a:r>
            <a:endParaRPr lang="he-IL" sz="4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כותרת משנה 6"/>
          <p:cNvSpPr>
            <a:spLocks noGrp="1"/>
          </p:cNvSpPr>
          <p:nvPr>
            <p:ph type="subTitle" idx="1"/>
          </p:nvPr>
        </p:nvSpPr>
        <p:spPr>
          <a:xfrm>
            <a:off x="611560" y="2204864"/>
            <a:ext cx="7920880" cy="3672408"/>
          </a:xfrm>
        </p:spPr>
        <p:txBody>
          <a:bodyPr>
            <a:noAutofit/>
          </a:bodyPr>
          <a:lstStyle/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מצרים </a:t>
            </a:r>
            <a:endParaRPr lang="he-IL" sz="2000" dirty="0" smtClean="0"/>
          </a:p>
          <a:p>
            <a:pPr algn="ctr"/>
            <a:r>
              <a:rPr lang="he-IL" sz="2800" dirty="0" smtClean="0"/>
              <a:t>לשון </a:t>
            </a:r>
            <a:r>
              <a:rPr lang="he-IL" sz="2800" b="1" dirty="0" smtClean="0"/>
              <a:t>מיצרים</a:t>
            </a:r>
            <a:r>
              <a:rPr lang="he-IL" sz="2800" dirty="0" smtClean="0"/>
              <a:t> – גבולות, מדידות, חוקים, סדר</a:t>
            </a:r>
          </a:p>
          <a:p>
            <a:pPr algn="r"/>
            <a:endParaRPr lang="he-IL" sz="2000" dirty="0" smtClean="0"/>
          </a:p>
          <a:p>
            <a:pPr algn="ctr"/>
            <a:r>
              <a:rPr lang="he-IL" sz="2000" dirty="0" smtClean="0"/>
              <a:t>אך בראש מצרים ניצב...</a:t>
            </a:r>
          </a:p>
          <a:p>
            <a:pPr algn="ctr"/>
            <a:endParaRPr lang="he-IL" sz="2000" dirty="0"/>
          </a:p>
          <a:p>
            <a:pPr algn="ctr"/>
            <a:r>
              <a:rPr lang="he-IL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פרעה</a:t>
            </a:r>
            <a:r>
              <a:rPr lang="he-IL" sz="2000" dirty="0" smtClean="0"/>
              <a:t> </a:t>
            </a:r>
          </a:p>
          <a:p>
            <a:pPr algn="ctr"/>
            <a:r>
              <a:rPr lang="he-IL" sz="2800" dirty="0" smtClean="0"/>
              <a:t>לשון </a:t>
            </a:r>
            <a:r>
              <a:rPr lang="he-IL" sz="2800" b="1" dirty="0" smtClean="0"/>
              <a:t>הפרעה</a:t>
            </a:r>
            <a:r>
              <a:rPr lang="he-IL" sz="2800" dirty="0" smtClean="0"/>
              <a:t> – פריצת גבולות, מרידה בחוקים, אי-סדר.</a:t>
            </a: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73695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זרם מדחף">
  <a:themeElements>
    <a:clrScheme name="זרם מדחף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זרם מדחף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122</TotalTime>
  <Words>377</Words>
  <Application>Microsoft Office PowerPoint</Application>
  <PresentationFormat>‫הצגה על המסך (4:3)</PresentationFormat>
  <Paragraphs>101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זרם מדחף</vt:lpstr>
      <vt:lpstr>שיטה ושגעון  בליל הסדר</vt:lpstr>
      <vt:lpstr>רביעיות בהגדה</vt:lpstr>
      <vt:lpstr>הרביעיה החמישית</vt:lpstr>
      <vt:lpstr>סוד החמישי</vt:lpstr>
      <vt:lpstr>סוד החמישי</vt:lpstr>
      <vt:lpstr>החמישי המסתתר</vt:lpstr>
      <vt:lpstr>החמישי המסתתר</vt:lpstr>
      <vt:lpstr>החמישי המסתתר</vt:lpstr>
      <vt:lpstr>החמישי המסתתר</vt:lpstr>
      <vt:lpstr>החמישי המסתתר</vt:lpstr>
      <vt:lpstr>פרעה ומצרים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שיטה ושגעון  בליל הסדר</dc:title>
  <dc:creator>Nir Menussi</dc:creator>
  <cp:lastModifiedBy>כרמלה מס</cp:lastModifiedBy>
  <cp:revision>12</cp:revision>
  <dcterms:created xsi:type="dcterms:W3CDTF">2016-04-11T08:36:02Z</dcterms:created>
  <dcterms:modified xsi:type="dcterms:W3CDTF">2016-04-11T13:17:17Z</dcterms:modified>
</cp:coreProperties>
</file>